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1"/>
  </p:notesMasterIdLst>
  <p:sldIdLst>
    <p:sldId id="257" r:id="rId2"/>
    <p:sldId id="272" r:id="rId3"/>
    <p:sldId id="456" r:id="rId4"/>
    <p:sldId id="345" r:id="rId5"/>
    <p:sldId id="258" r:id="rId6"/>
    <p:sldId id="259" r:id="rId7"/>
    <p:sldId id="267" r:id="rId8"/>
    <p:sldId id="268" r:id="rId9"/>
    <p:sldId id="260" r:id="rId10"/>
    <p:sldId id="261" r:id="rId11"/>
    <p:sldId id="269" r:id="rId12"/>
    <p:sldId id="479" r:id="rId13"/>
    <p:sldId id="480" r:id="rId14"/>
    <p:sldId id="481" r:id="rId15"/>
    <p:sldId id="482" r:id="rId16"/>
    <p:sldId id="483" r:id="rId17"/>
    <p:sldId id="484" r:id="rId18"/>
    <p:sldId id="485" r:id="rId19"/>
    <p:sldId id="26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51D3EC-51EB-4FCE-B1CA-9BC1443B7698}" type="datetimeFigureOut">
              <a:rPr lang="en-IN" smtClean="0"/>
              <a:t>08-05-2022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C1B9BA-8879-4888-B317-58959407C873}" type="slidenum">
              <a:rPr lang="en-IN" smtClean="0"/>
              <a:t>‹#›</a:t>
            </a:fld>
            <a:endParaRPr lang="en-IN"/>
          </a:p>
        </p:txBody>
      </p:sp>
    </p:spTree>
    <p:extLst>
      <p:ext uri="{BB962C8B-B14F-4D97-AF65-F5344CB8AC3E}">
        <p14:creationId xmlns:p14="http://schemas.microsoft.com/office/powerpoint/2010/main" val="3604657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r>
              <a:rPr lang="en-US"/>
              <a:t>By- Dr. Rashmi  Somani</a:t>
            </a:r>
            <a:endParaRPr lang="en-US" dirty="0"/>
          </a:p>
        </p:txBody>
      </p:sp>
    </p:spTree>
    <p:extLst>
      <p:ext uri="{BB962C8B-B14F-4D97-AF65-F5344CB8AC3E}">
        <p14:creationId xmlns:p14="http://schemas.microsoft.com/office/powerpoint/2010/main" val="642863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r>
              <a:rPr lang="en-US"/>
              <a:t>By- Dr. Rashmi  Somani</a:t>
            </a:r>
            <a:endParaRPr lang="en-US" dirty="0"/>
          </a:p>
        </p:txBody>
      </p:sp>
    </p:spTree>
    <p:extLst>
      <p:ext uri="{BB962C8B-B14F-4D97-AF65-F5344CB8AC3E}">
        <p14:creationId xmlns:p14="http://schemas.microsoft.com/office/powerpoint/2010/main" val="25188035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6D0A8F8-F081-4A2D-80A0-18BC1E3E987D}" type="datetimeFigureOut">
              <a:rPr lang="en-IN" smtClean="0"/>
              <a:t>08-05-2022</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0E4BE3E8-D144-4165-98C0-85AEBACD7D37}"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093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6D0A8F8-F081-4A2D-80A0-18BC1E3E987D}" type="datetimeFigureOut">
              <a:rPr lang="en-IN" smtClean="0"/>
              <a:t>08-05-2022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E4BE3E8-D144-4165-98C0-85AEBACD7D37}" type="slidenum">
              <a:rPr lang="en-IN" smtClean="0"/>
              <a:t>‹#›</a:t>
            </a:fld>
            <a:endParaRPr lang="en-IN"/>
          </a:p>
        </p:txBody>
      </p:sp>
    </p:spTree>
    <p:extLst>
      <p:ext uri="{BB962C8B-B14F-4D97-AF65-F5344CB8AC3E}">
        <p14:creationId xmlns:p14="http://schemas.microsoft.com/office/powerpoint/2010/main" val="3196157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D0A8F8-F081-4A2D-80A0-18BC1E3E987D}" type="datetimeFigureOut">
              <a:rPr lang="en-IN" smtClean="0"/>
              <a:t>08-05-2022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E4BE3E8-D144-4165-98C0-85AEBACD7D37}"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33545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D0A8F8-F081-4A2D-80A0-18BC1E3E987D}" type="datetimeFigureOut">
              <a:rPr lang="en-IN" smtClean="0"/>
              <a:t>08-05-2022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E4BE3E8-D144-4165-98C0-85AEBACD7D37}"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0697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D0A8F8-F081-4A2D-80A0-18BC1E3E987D}" type="datetimeFigureOut">
              <a:rPr lang="en-IN" smtClean="0"/>
              <a:t>08-05-2022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E4BE3E8-D144-4165-98C0-85AEBACD7D37}" type="slidenum">
              <a:rPr lang="en-IN" smtClean="0"/>
              <a:t>‹#›</a:t>
            </a:fld>
            <a:endParaRPr lang="en-IN"/>
          </a:p>
        </p:txBody>
      </p:sp>
    </p:spTree>
    <p:extLst>
      <p:ext uri="{BB962C8B-B14F-4D97-AF65-F5344CB8AC3E}">
        <p14:creationId xmlns:p14="http://schemas.microsoft.com/office/powerpoint/2010/main" val="10874156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D0A8F8-F081-4A2D-80A0-18BC1E3E987D}" type="datetimeFigureOut">
              <a:rPr lang="en-IN" smtClean="0"/>
              <a:t>08-05-2022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E4BE3E8-D144-4165-98C0-85AEBACD7D37}"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59463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D0A8F8-F081-4A2D-80A0-18BC1E3E987D}" type="datetimeFigureOut">
              <a:rPr lang="en-IN" smtClean="0"/>
              <a:t>08-05-2022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E4BE3E8-D144-4165-98C0-85AEBACD7D37}"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24934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D0A8F8-F081-4A2D-80A0-18BC1E3E987D}" type="datetimeFigureOut">
              <a:rPr lang="en-IN" smtClean="0"/>
              <a:t>08-05-2022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E4BE3E8-D144-4165-98C0-85AEBACD7D37}"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3451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D0A8F8-F081-4A2D-80A0-18BC1E3E987D}" type="datetimeFigureOut">
              <a:rPr lang="en-IN" smtClean="0"/>
              <a:t>08-05-2022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E4BE3E8-D144-4165-98C0-85AEBACD7D37}"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7971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D0A8F8-F081-4A2D-80A0-18BC1E3E987D}" type="datetimeFigureOut">
              <a:rPr lang="en-IN" smtClean="0"/>
              <a:t>08-05-2022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E4BE3E8-D144-4165-98C0-85AEBACD7D37}" type="slidenum">
              <a:rPr lang="en-IN" smtClean="0"/>
              <a:t>‹#›</a:t>
            </a:fld>
            <a:endParaRPr lang="en-IN"/>
          </a:p>
        </p:txBody>
      </p:sp>
    </p:spTree>
    <p:extLst>
      <p:ext uri="{BB962C8B-B14F-4D97-AF65-F5344CB8AC3E}">
        <p14:creationId xmlns:p14="http://schemas.microsoft.com/office/powerpoint/2010/main" val="1902557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D0A8F8-F081-4A2D-80A0-18BC1E3E987D}" type="datetimeFigureOut">
              <a:rPr lang="en-IN" smtClean="0"/>
              <a:t>08-05-2022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E4BE3E8-D144-4165-98C0-85AEBACD7D37}"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4004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D0A8F8-F081-4A2D-80A0-18BC1E3E987D}" type="datetimeFigureOut">
              <a:rPr lang="en-IN" smtClean="0"/>
              <a:t>08-05-2022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E4BE3E8-D144-4165-98C0-85AEBACD7D37}" type="slidenum">
              <a:rPr lang="en-IN" smtClean="0"/>
              <a:t>‹#›</a:t>
            </a:fld>
            <a:endParaRPr lang="en-IN"/>
          </a:p>
        </p:txBody>
      </p:sp>
    </p:spTree>
    <p:extLst>
      <p:ext uri="{BB962C8B-B14F-4D97-AF65-F5344CB8AC3E}">
        <p14:creationId xmlns:p14="http://schemas.microsoft.com/office/powerpoint/2010/main" val="3369777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D0A8F8-F081-4A2D-80A0-18BC1E3E987D}" type="datetimeFigureOut">
              <a:rPr lang="en-IN" smtClean="0"/>
              <a:t>08-05-2022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E4BE3E8-D144-4165-98C0-85AEBACD7D37}"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1464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D0A8F8-F081-4A2D-80A0-18BC1E3E987D}" type="datetimeFigureOut">
              <a:rPr lang="en-IN" smtClean="0"/>
              <a:t>08-05-2022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E4BE3E8-D144-4165-98C0-85AEBACD7D37}"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9517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D0A8F8-F081-4A2D-80A0-18BC1E3E987D}" type="datetimeFigureOut">
              <a:rPr lang="en-IN" smtClean="0"/>
              <a:t>08-05-2022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E4BE3E8-D144-4165-98C0-85AEBACD7D37}" type="slidenum">
              <a:rPr lang="en-IN" smtClean="0"/>
              <a:t>‹#›</a:t>
            </a:fld>
            <a:endParaRPr lang="en-IN"/>
          </a:p>
        </p:txBody>
      </p:sp>
    </p:spTree>
    <p:extLst>
      <p:ext uri="{BB962C8B-B14F-4D97-AF65-F5344CB8AC3E}">
        <p14:creationId xmlns:p14="http://schemas.microsoft.com/office/powerpoint/2010/main" val="3156848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6D0A8F8-F081-4A2D-80A0-18BC1E3E987D}" type="datetimeFigureOut">
              <a:rPr lang="en-IN" smtClean="0"/>
              <a:t>08-05-2022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E4BE3E8-D144-4165-98C0-85AEBACD7D37}"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4401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6D0A8F8-F081-4A2D-80A0-18BC1E3E987D}" type="datetimeFigureOut">
              <a:rPr lang="en-IN" smtClean="0"/>
              <a:t>08-05-2022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E4BE3E8-D144-4165-98C0-85AEBACD7D37}" type="slidenum">
              <a:rPr lang="en-IN" smtClean="0"/>
              <a:t>‹#›</a:t>
            </a:fld>
            <a:endParaRPr lang="en-IN"/>
          </a:p>
        </p:txBody>
      </p:sp>
    </p:spTree>
    <p:extLst>
      <p:ext uri="{BB962C8B-B14F-4D97-AF65-F5344CB8AC3E}">
        <p14:creationId xmlns:p14="http://schemas.microsoft.com/office/powerpoint/2010/main" val="2061051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6D0A8F8-F081-4A2D-80A0-18BC1E3E987D}" type="datetimeFigureOut">
              <a:rPr lang="en-IN" smtClean="0"/>
              <a:t>08-05-2022</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E4BE3E8-D144-4165-98C0-85AEBACD7D37}" type="slidenum">
              <a:rPr lang="en-IN" smtClean="0"/>
              <a:t>‹#›</a:t>
            </a:fld>
            <a:endParaRPr lang="en-IN"/>
          </a:p>
        </p:txBody>
      </p:sp>
    </p:spTree>
    <p:extLst>
      <p:ext uri="{BB962C8B-B14F-4D97-AF65-F5344CB8AC3E}">
        <p14:creationId xmlns:p14="http://schemas.microsoft.com/office/powerpoint/2010/main" val="10794783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8BFB9-43C2-40E4-B1DB-FC5BD85D1787}"/>
              </a:ext>
            </a:extLst>
          </p:cNvPr>
          <p:cNvSpPr>
            <a:spLocks noGrp="1"/>
          </p:cNvSpPr>
          <p:nvPr>
            <p:ph type="ctrTitle"/>
          </p:nvPr>
        </p:nvSpPr>
        <p:spPr/>
        <p:txBody>
          <a:bodyPr/>
          <a:lstStyle/>
          <a:p>
            <a:r>
              <a:rPr lang="en-US" b="1" dirty="0"/>
              <a:t>PROJECT WORK-II</a:t>
            </a:r>
            <a:endParaRPr lang="en-IN" b="1" dirty="0"/>
          </a:p>
        </p:txBody>
      </p:sp>
      <p:sp>
        <p:nvSpPr>
          <p:cNvPr id="3" name="Subtitle 2">
            <a:extLst>
              <a:ext uri="{FF2B5EF4-FFF2-40B4-BE49-F238E27FC236}">
                <a16:creationId xmlns:a16="http://schemas.microsoft.com/office/drawing/2014/main" id="{98A44E52-5255-4DCB-8A80-837F3F387351}"/>
              </a:ext>
            </a:extLst>
          </p:cNvPr>
          <p:cNvSpPr>
            <a:spLocks noGrp="1"/>
          </p:cNvSpPr>
          <p:nvPr>
            <p:ph type="subTitle" idx="1"/>
          </p:nvPr>
        </p:nvSpPr>
        <p:spPr>
          <a:xfrm>
            <a:off x="8543925" y="4400551"/>
            <a:ext cx="2962276" cy="2333624"/>
          </a:xfrm>
        </p:spPr>
        <p:txBody>
          <a:bodyPr>
            <a:normAutofit/>
          </a:bodyPr>
          <a:lstStyle/>
          <a:p>
            <a:pPr algn="r"/>
            <a:r>
              <a:rPr lang="en-US" sz="2400" dirty="0"/>
              <a:t>   PRESENTED BY-</a:t>
            </a:r>
          </a:p>
          <a:p>
            <a:pPr algn="r">
              <a:lnSpc>
                <a:spcPct val="100000"/>
              </a:lnSpc>
            </a:pPr>
            <a:r>
              <a:rPr lang="en-US" sz="2400" dirty="0"/>
              <a:t>PRANAY GARG</a:t>
            </a:r>
          </a:p>
          <a:p>
            <a:pPr algn="r"/>
            <a:r>
              <a:rPr lang="en-US" sz="2400" dirty="0"/>
              <a:t>[EN18CS301175]</a:t>
            </a:r>
            <a:endParaRPr lang="en-IN" sz="2400" dirty="0"/>
          </a:p>
        </p:txBody>
      </p:sp>
      <p:pic>
        <p:nvPicPr>
          <p:cNvPr id="4" name="Picture 3">
            <a:extLst>
              <a:ext uri="{FF2B5EF4-FFF2-40B4-BE49-F238E27FC236}">
                <a16:creationId xmlns:a16="http://schemas.microsoft.com/office/drawing/2014/main" id="{1DC0F71E-E4A3-43E9-B480-05F28F419300}"/>
              </a:ext>
            </a:extLst>
          </p:cNvPr>
          <p:cNvPicPr>
            <a:picLocks noChangeAspect="1"/>
          </p:cNvPicPr>
          <p:nvPr/>
        </p:nvPicPr>
        <p:blipFill>
          <a:blip r:embed="rId2"/>
          <a:stretch>
            <a:fillRect/>
          </a:stretch>
        </p:blipFill>
        <p:spPr>
          <a:xfrm>
            <a:off x="4927600" y="436880"/>
            <a:ext cx="2316480" cy="1801495"/>
          </a:xfrm>
          <a:prstGeom prst="rect">
            <a:avLst/>
          </a:prstGeom>
        </p:spPr>
      </p:pic>
      <p:sp>
        <p:nvSpPr>
          <p:cNvPr id="6" name="TextBox 5">
            <a:extLst>
              <a:ext uri="{FF2B5EF4-FFF2-40B4-BE49-F238E27FC236}">
                <a16:creationId xmlns:a16="http://schemas.microsoft.com/office/drawing/2014/main" id="{602E1437-48ED-4906-9DE2-A3A980DF6955}"/>
              </a:ext>
            </a:extLst>
          </p:cNvPr>
          <p:cNvSpPr txBox="1"/>
          <p:nvPr/>
        </p:nvSpPr>
        <p:spPr>
          <a:xfrm>
            <a:off x="419100" y="4705349"/>
            <a:ext cx="3381375" cy="1569660"/>
          </a:xfrm>
          <a:prstGeom prst="rect">
            <a:avLst/>
          </a:prstGeom>
          <a:noFill/>
        </p:spPr>
        <p:txBody>
          <a:bodyPr wrap="square" rtlCol="0">
            <a:spAutoFit/>
          </a:bodyPr>
          <a:lstStyle/>
          <a:p>
            <a:r>
              <a:rPr lang="en-US" sz="2400" dirty="0"/>
              <a:t>PRESENTED TO-</a:t>
            </a:r>
          </a:p>
          <a:p>
            <a:r>
              <a:rPr lang="en-US" sz="2400" dirty="0"/>
              <a:t>Dr. KAILASH BANDHU</a:t>
            </a:r>
          </a:p>
          <a:p>
            <a:r>
              <a:rPr lang="en-US" sz="2400" dirty="0"/>
              <a:t>Mr. BINOD K MISHRA</a:t>
            </a:r>
            <a:endParaRPr lang="en-IN" sz="2400" dirty="0"/>
          </a:p>
          <a:p>
            <a:endParaRPr lang="en-IN" sz="2400" dirty="0"/>
          </a:p>
        </p:txBody>
      </p:sp>
    </p:spTree>
    <p:extLst>
      <p:ext uri="{BB962C8B-B14F-4D97-AF65-F5344CB8AC3E}">
        <p14:creationId xmlns:p14="http://schemas.microsoft.com/office/powerpoint/2010/main" val="2668932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8323F-ED5F-4D9F-A89E-76807FB8CE3D}"/>
              </a:ext>
            </a:extLst>
          </p:cNvPr>
          <p:cNvSpPr>
            <a:spLocks noGrp="1"/>
          </p:cNvSpPr>
          <p:nvPr>
            <p:ph type="title"/>
          </p:nvPr>
        </p:nvSpPr>
        <p:spPr/>
        <p:txBody>
          <a:bodyPr/>
          <a:lstStyle/>
          <a:p>
            <a:r>
              <a:rPr lang="en-US" sz="4400" dirty="0">
                <a:latin typeface="+mj-lt"/>
              </a:rPr>
              <a:t>Bootstrap</a:t>
            </a:r>
          </a:p>
        </p:txBody>
      </p:sp>
      <p:sp>
        <p:nvSpPr>
          <p:cNvPr id="3" name="Content Placeholder 2">
            <a:extLst>
              <a:ext uri="{FF2B5EF4-FFF2-40B4-BE49-F238E27FC236}">
                <a16:creationId xmlns:a16="http://schemas.microsoft.com/office/drawing/2014/main" id="{3D874E92-B947-470E-B91D-6A9FEE66A564}"/>
              </a:ext>
            </a:extLst>
          </p:cNvPr>
          <p:cNvSpPr>
            <a:spLocks noGrp="1"/>
          </p:cNvSpPr>
          <p:nvPr>
            <p:ph idx="1"/>
          </p:nvPr>
        </p:nvSpPr>
        <p:spPr>
          <a:xfrm>
            <a:off x="1451579" y="2407920"/>
            <a:ext cx="9603275" cy="3708400"/>
          </a:xfrm>
        </p:spPr>
        <p:txBody>
          <a:bodyPr>
            <a:normAutofit/>
          </a:bodyPr>
          <a:lstStyle/>
          <a:p>
            <a:r>
              <a:rPr lang="en-US" b="0" i="0" dirty="0">
                <a:solidFill>
                  <a:srgbClr val="000000"/>
                </a:solidFill>
                <a:effectLst/>
                <a:latin typeface="+mj-lt"/>
              </a:rPr>
              <a:t>Bootstrap is a free and open-source CSS framework directed at responsive, mobile-first front-end web development. It contains CSS and JavaScript-based design templates for typography, forms, buttons, navigation, and other interface components.</a:t>
            </a:r>
          </a:p>
          <a:p>
            <a:r>
              <a:rPr lang="en-US" dirty="0">
                <a:latin typeface="+mj-lt"/>
              </a:rPr>
              <a:t>Bootstrap 5 is the newest version of Bootstrap; with new components, faster stylesheets, more responsiveness etc. It supports the latest, stable releases of all major browsers and platforms. However, Internet Explorer 11 and down is not supported.</a:t>
            </a:r>
            <a:endParaRPr lang="en-IN" dirty="0">
              <a:latin typeface="+mj-lt"/>
            </a:endParaRPr>
          </a:p>
        </p:txBody>
      </p:sp>
    </p:spTree>
    <p:extLst>
      <p:ext uri="{BB962C8B-B14F-4D97-AF65-F5344CB8AC3E}">
        <p14:creationId xmlns:p14="http://schemas.microsoft.com/office/powerpoint/2010/main" val="1650527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4AF7B-97A2-4324-8994-9914E5E0EE48}"/>
              </a:ext>
            </a:extLst>
          </p:cNvPr>
          <p:cNvSpPr>
            <a:spLocks noGrp="1"/>
          </p:cNvSpPr>
          <p:nvPr>
            <p:ph type="title"/>
          </p:nvPr>
        </p:nvSpPr>
        <p:spPr/>
        <p:txBody>
          <a:bodyPr/>
          <a:lstStyle/>
          <a:p>
            <a:r>
              <a:rPr lang="en-US" sz="4400" dirty="0"/>
              <a:t>SQL</a:t>
            </a:r>
          </a:p>
        </p:txBody>
      </p:sp>
      <p:sp>
        <p:nvSpPr>
          <p:cNvPr id="3" name="Content Placeholder 2">
            <a:extLst>
              <a:ext uri="{FF2B5EF4-FFF2-40B4-BE49-F238E27FC236}">
                <a16:creationId xmlns:a16="http://schemas.microsoft.com/office/drawing/2014/main" id="{A5BBFC88-7218-4698-AF0C-3C65237F1FC4}"/>
              </a:ext>
            </a:extLst>
          </p:cNvPr>
          <p:cNvSpPr>
            <a:spLocks noGrp="1"/>
          </p:cNvSpPr>
          <p:nvPr>
            <p:ph idx="1"/>
          </p:nvPr>
        </p:nvSpPr>
        <p:spPr>
          <a:xfrm>
            <a:off x="1451579" y="2468880"/>
            <a:ext cx="9603275" cy="3942080"/>
          </a:xfrm>
        </p:spPr>
        <p:txBody>
          <a:bodyPr>
            <a:normAutofit fontScale="92500" lnSpcReduction="10000"/>
          </a:bodyPr>
          <a:lstStyle/>
          <a:p>
            <a:r>
              <a:rPr lang="en-US" sz="1900" b="0" i="0" dirty="0">
                <a:solidFill>
                  <a:srgbClr val="000000"/>
                </a:solidFill>
                <a:effectLst/>
                <a:latin typeface="+mj-lt"/>
                <a:ea typeface="Verdana" panose="020B0604030504040204" pitchFamily="34" charset="0"/>
              </a:rPr>
              <a:t>SQL stands for Structured Query Language standard language for storing, manipulating and retrieving data in databases</a:t>
            </a:r>
          </a:p>
          <a:p>
            <a:r>
              <a:rPr lang="en-US" sz="1900" dirty="0">
                <a:latin typeface="+mj-lt"/>
                <a:ea typeface="Verdana" panose="020B0604030504040204" pitchFamily="34" charset="0"/>
              </a:rPr>
              <a:t>These SQL commands are mainly categorized into four categories as:</a:t>
            </a:r>
          </a:p>
          <a:p>
            <a:pPr lvl="1" fontAlgn="base">
              <a:buFont typeface="Wingdings" panose="05000000000000000000" pitchFamily="2" charset="2"/>
              <a:buChar char="Ø"/>
            </a:pPr>
            <a:r>
              <a:rPr lang="en-IN" sz="1900" b="0" i="0" dirty="0">
                <a:solidFill>
                  <a:srgbClr val="273239"/>
                </a:solidFill>
                <a:effectLst/>
                <a:latin typeface="+mj-lt"/>
                <a:ea typeface="Verdana" panose="020B0604030504040204" pitchFamily="34" charset="0"/>
              </a:rPr>
              <a:t>DDL – Data Definition Language : </a:t>
            </a:r>
            <a:r>
              <a:rPr lang="en-US" sz="1900" b="0" i="0" dirty="0">
                <a:solidFill>
                  <a:srgbClr val="273239"/>
                </a:solidFill>
                <a:effectLst/>
                <a:latin typeface="+mj-lt"/>
                <a:ea typeface="Verdana" panose="020B0604030504040204" pitchFamily="34" charset="0"/>
              </a:rPr>
              <a:t> It simply deals with descriptions of the database schema and is used to create and modify the structure of database objects in the database. DDL is a set of SQL commands used to create, modify, and delete database structures but not data.</a:t>
            </a:r>
            <a:endParaRPr lang="en-IN" sz="1900" b="0" i="0" dirty="0">
              <a:solidFill>
                <a:srgbClr val="273239"/>
              </a:solidFill>
              <a:effectLst/>
              <a:latin typeface="+mj-lt"/>
              <a:ea typeface="Verdana" panose="020B0604030504040204" pitchFamily="34" charset="0"/>
            </a:endParaRPr>
          </a:p>
          <a:p>
            <a:pPr lvl="1" fontAlgn="base">
              <a:buFont typeface="Wingdings" panose="05000000000000000000" pitchFamily="2" charset="2"/>
              <a:buChar char="Ø"/>
            </a:pPr>
            <a:r>
              <a:rPr lang="en-IN" sz="1900" b="0" i="0" dirty="0" err="1">
                <a:solidFill>
                  <a:srgbClr val="273239"/>
                </a:solidFill>
                <a:effectLst/>
                <a:latin typeface="+mj-lt"/>
                <a:ea typeface="Verdana" panose="020B0604030504040204" pitchFamily="34" charset="0"/>
              </a:rPr>
              <a:t>DQl</a:t>
            </a:r>
            <a:r>
              <a:rPr lang="en-IN" sz="1900" b="0" i="0" dirty="0">
                <a:solidFill>
                  <a:srgbClr val="273239"/>
                </a:solidFill>
                <a:effectLst/>
                <a:latin typeface="+mj-lt"/>
                <a:ea typeface="Verdana" panose="020B0604030504040204" pitchFamily="34" charset="0"/>
              </a:rPr>
              <a:t> – Data Query Language : </a:t>
            </a:r>
            <a:r>
              <a:rPr lang="en-US" sz="1900" b="0" i="0" dirty="0">
                <a:solidFill>
                  <a:srgbClr val="273239"/>
                </a:solidFill>
                <a:effectLst/>
                <a:latin typeface="+mj-lt"/>
                <a:ea typeface="Verdana" panose="020B0604030504040204" pitchFamily="34" charset="0"/>
              </a:rPr>
              <a:t>The purpose of the DQL Command is to get some schema relation based on the query passed to it. It includes the SELECT statement.</a:t>
            </a:r>
            <a:endParaRPr lang="en-IN" sz="1900" b="0" i="0" dirty="0">
              <a:solidFill>
                <a:srgbClr val="273239"/>
              </a:solidFill>
              <a:effectLst/>
              <a:latin typeface="+mj-lt"/>
              <a:ea typeface="Verdana" panose="020B0604030504040204" pitchFamily="34" charset="0"/>
            </a:endParaRPr>
          </a:p>
          <a:p>
            <a:pPr lvl="1" fontAlgn="base">
              <a:buFont typeface="Wingdings" panose="05000000000000000000" pitchFamily="2" charset="2"/>
              <a:buChar char="Ø"/>
            </a:pPr>
            <a:r>
              <a:rPr lang="en-IN" sz="1900" b="0" i="0" dirty="0">
                <a:solidFill>
                  <a:srgbClr val="273239"/>
                </a:solidFill>
                <a:effectLst/>
                <a:latin typeface="+mj-lt"/>
                <a:ea typeface="Verdana" panose="020B0604030504040204" pitchFamily="34" charset="0"/>
              </a:rPr>
              <a:t>DML – Data Manipulation Language : I</a:t>
            </a:r>
            <a:r>
              <a:rPr lang="en-US" sz="1900" b="0" i="0" dirty="0">
                <a:solidFill>
                  <a:srgbClr val="273239"/>
                </a:solidFill>
                <a:effectLst/>
                <a:latin typeface="+mj-lt"/>
                <a:ea typeface="Verdana" panose="020B0604030504040204" pitchFamily="34" charset="0"/>
              </a:rPr>
              <a:t>t is the component of the SQL statement that controls access to data and to the database.</a:t>
            </a:r>
            <a:endParaRPr lang="en-IN" sz="1900" b="0" i="0" dirty="0">
              <a:solidFill>
                <a:srgbClr val="273239"/>
              </a:solidFill>
              <a:effectLst/>
              <a:latin typeface="+mj-lt"/>
              <a:ea typeface="Verdana" panose="020B0604030504040204" pitchFamily="34" charset="0"/>
            </a:endParaRPr>
          </a:p>
          <a:p>
            <a:pPr lvl="1" fontAlgn="base">
              <a:buFont typeface="Wingdings" panose="05000000000000000000" pitchFamily="2" charset="2"/>
              <a:buChar char="Ø"/>
            </a:pPr>
            <a:r>
              <a:rPr lang="en-IN" sz="1900" b="0" i="0" dirty="0">
                <a:solidFill>
                  <a:srgbClr val="273239"/>
                </a:solidFill>
                <a:effectLst/>
                <a:latin typeface="+mj-lt"/>
                <a:ea typeface="Verdana" panose="020B0604030504040204" pitchFamily="34" charset="0"/>
              </a:rPr>
              <a:t>DCL – Data Control Language : </a:t>
            </a:r>
            <a:r>
              <a:rPr lang="en-US" sz="1900" b="0" i="0" dirty="0">
                <a:solidFill>
                  <a:srgbClr val="273239"/>
                </a:solidFill>
                <a:effectLst/>
                <a:latin typeface="+mj-lt"/>
                <a:ea typeface="Verdana" panose="020B0604030504040204" pitchFamily="34" charset="0"/>
              </a:rPr>
              <a:t>DCL includes commands such as GRANT and REVOKE which mainly deal with the rights, permissions, and other controls of the database system. </a:t>
            </a:r>
            <a:endParaRPr lang="en-IN" sz="1900" b="0" i="0" dirty="0">
              <a:solidFill>
                <a:srgbClr val="273239"/>
              </a:solidFill>
              <a:effectLst/>
              <a:latin typeface="+mj-lt"/>
              <a:ea typeface="Verdana" panose="020B0604030504040204" pitchFamily="34" charset="0"/>
            </a:endParaRPr>
          </a:p>
          <a:p>
            <a:endParaRPr lang="en-IN" dirty="0"/>
          </a:p>
        </p:txBody>
      </p:sp>
    </p:spTree>
    <p:extLst>
      <p:ext uri="{BB962C8B-B14F-4D97-AF65-F5344CB8AC3E}">
        <p14:creationId xmlns:p14="http://schemas.microsoft.com/office/powerpoint/2010/main" val="3327672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8C9F6-42C5-407D-ADAF-BD433583248E}"/>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System</a:t>
            </a: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Domain</a:t>
            </a:r>
          </a:p>
        </p:txBody>
      </p:sp>
      <p:sp>
        <p:nvSpPr>
          <p:cNvPr id="3" name="Content Placeholder 2">
            <a:extLst>
              <a:ext uri="{FF2B5EF4-FFF2-40B4-BE49-F238E27FC236}">
                <a16:creationId xmlns:a16="http://schemas.microsoft.com/office/drawing/2014/main" id="{306EAA06-7E18-4699-9521-8594B2C7A9C1}"/>
              </a:ext>
            </a:extLst>
          </p:cNvPr>
          <p:cNvSpPr>
            <a:spLocks noGrp="1"/>
          </p:cNvSpPr>
          <p:nvPr>
            <p:ph idx="1"/>
          </p:nvPr>
        </p:nvSpPr>
        <p:spPr>
          <a:xfrm>
            <a:off x="1295401" y="2367280"/>
            <a:ext cx="9601196" cy="3508588"/>
          </a:xfrm>
        </p:spPr>
        <p:txBody>
          <a:bodyPr>
            <a:noAutofit/>
          </a:bodyPr>
          <a:lstStyle/>
          <a:p>
            <a:r>
              <a:rPr lang="en-IN" sz="2000" dirty="0">
                <a:latin typeface="Times New Roman" panose="02020603050405020304" pitchFamily="18" charset="0"/>
                <a:cs typeface="Times New Roman" panose="02020603050405020304" pitchFamily="18" charset="0"/>
              </a:rPr>
              <a:t>Programming language :  PHP</a:t>
            </a:r>
          </a:p>
          <a:p>
            <a:r>
              <a:rPr lang="en-IN" sz="2000" dirty="0">
                <a:latin typeface="Times New Roman" panose="02020603050405020304" pitchFamily="18" charset="0"/>
                <a:cs typeface="Times New Roman" panose="02020603050405020304" pitchFamily="18" charset="0"/>
              </a:rPr>
              <a:t>Database : MYSQL</a:t>
            </a:r>
          </a:p>
          <a:p>
            <a:r>
              <a:rPr lang="en-IN" sz="2000" dirty="0">
                <a:latin typeface="Times New Roman" panose="02020603050405020304" pitchFamily="18" charset="0"/>
                <a:cs typeface="Times New Roman" panose="02020603050405020304" pitchFamily="18" charset="0"/>
              </a:rPr>
              <a:t>User interface design :</a:t>
            </a:r>
          </a:p>
          <a:p>
            <a:r>
              <a:rPr lang="en-IN" sz="2000" dirty="0">
                <a:latin typeface="Times New Roman" panose="02020603050405020304" pitchFamily="18" charset="0"/>
                <a:cs typeface="Times New Roman" panose="02020603050405020304" pitchFamily="18" charset="0"/>
              </a:rPr>
              <a:t>HTML - Hypertext Markup language.</a:t>
            </a:r>
          </a:p>
          <a:p>
            <a:r>
              <a:rPr lang="en-IN" sz="2000" dirty="0">
                <a:latin typeface="Times New Roman" panose="02020603050405020304" pitchFamily="18" charset="0"/>
                <a:cs typeface="Times New Roman" panose="02020603050405020304" pitchFamily="18" charset="0"/>
              </a:rPr>
              <a:t>CSS - Cascading Style Sheets.</a:t>
            </a:r>
          </a:p>
          <a:p>
            <a:r>
              <a:rPr lang="en-IN" sz="2000" dirty="0">
                <a:latin typeface="Times New Roman" panose="02020603050405020304" pitchFamily="18" charset="0"/>
                <a:cs typeface="Times New Roman" panose="02020603050405020304" pitchFamily="18" charset="0"/>
              </a:rPr>
              <a:t>Bootstrap – free and open-source CSS framework.</a:t>
            </a:r>
          </a:p>
          <a:p>
            <a:r>
              <a:rPr lang="en-IN" sz="2000" dirty="0">
                <a:latin typeface="Times New Roman" panose="02020603050405020304" pitchFamily="18" charset="0"/>
                <a:cs typeface="Times New Roman" panose="02020603050405020304" pitchFamily="18" charset="0"/>
              </a:rPr>
              <a:t>JavaScript – high level often just-in-one time compiled.</a:t>
            </a:r>
          </a:p>
          <a:p>
            <a:r>
              <a:rPr lang="en-IN" sz="2000" dirty="0">
                <a:latin typeface="Times New Roman" panose="02020603050405020304" pitchFamily="18" charset="0"/>
                <a:cs typeface="Times New Roman" panose="02020603050405020304" pitchFamily="18" charset="0"/>
              </a:rPr>
              <a:t>jQuery – JavaScript library.</a:t>
            </a:r>
          </a:p>
          <a:p>
            <a:r>
              <a:rPr lang="en-IN" sz="2000" dirty="0">
                <a:latin typeface="Times New Roman" panose="02020603050405020304" pitchFamily="18" charset="0"/>
                <a:cs typeface="Times New Roman" panose="02020603050405020304" pitchFamily="18" charset="0"/>
              </a:rPr>
              <a:t>Tools used : XAMPP , Visual studio code.</a:t>
            </a:r>
          </a:p>
          <a:p>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806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0CFCA-4758-4E92-8F83-402D65CF98EB}"/>
              </a:ext>
            </a:extLst>
          </p:cNvPr>
          <p:cNvSpPr>
            <a:spLocks noGrp="1"/>
          </p:cNvSpPr>
          <p:nvPr>
            <p:ph type="title"/>
          </p:nvPr>
        </p:nvSpPr>
        <p:spPr>
          <a:xfrm>
            <a:off x="1451579" y="467361"/>
            <a:ext cx="9603275" cy="965200"/>
          </a:xfrm>
        </p:spPr>
        <p:txBody>
          <a:bodyPr/>
          <a:lstStyle/>
          <a:p>
            <a:r>
              <a:rPr lang="en-US" dirty="0"/>
              <a:t>IMPLEMENTATION</a:t>
            </a:r>
            <a:endParaRPr lang="en-IN" dirty="0"/>
          </a:p>
        </p:txBody>
      </p:sp>
      <p:pic>
        <p:nvPicPr>
          <p:cNvPr id="5" name="Content Placeholder 4">
            <a:extLst>
              <a:ext uri="{FF2B5EF4-FFF2-40B4-BE49-F238E27FC236}">
                <a16:creationId xmlns:a16="http://schemas.microsoft.com/office/drawing/2014/main" id="{5EB05327-D001-4092-BE8F-B633FDA614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80" y="1432561"/>
            <a:ext cx="9500900" cy="4958078"/>
          </a:xfrm>
        </p:spPr>
      </p:pic>
    </p:spTree>
    <p:extLst>
      <p:ext uri="{BB962C8B-B14F-4D97-AF65-F5344CB8AC3E}">
        <p14:creationId xmlns:p14="http://schemas.microsoft.com/office/powerpoint/2010/main" val="4084278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67F8E-4900-40C9-801C-2ED18BC89A7F}"/>
              </a:ext>
            </a:extLst>
          </p:cNvPr>
          <p:cNvSpPr>
            <a:spLocks noGrp="1"/>
          </p:cNvSpPr>
          <p:nvPr>
            <p:ph type="title"/>
          </p:nvPr>
        </p:nvSpPr>
        <p:spPr>
          <a:xfrm>
            <a:off x="1451579" y="284481"/>
            <a:ext cx="9603275" cy="1361439"/>
          </a:xfrm>
        </p:spPr>
        <p:txBody>
          <a:bodyPr>
            <a:normAutofit/>
          </a:bodyPr>
          <a:lstStyle/>
          <a:p>
            <a:r>
              <a:rPr lang="en-US" dirty="0"/>
              <a:t>IMPLEMENTATION</a:t>
            </a:r>
            <a:endParaRPr lang="en-IN" dirty="0"/>
          </a:p>
        </p:txBody>
      </p:sp>
      <p:pic>
        <p:nvPicPr>
          <p:cNvPr id="5" name="Content Placeholder 4">
            <a:extLst>
              <a:ext uri="{FF2B5EF4-FFF2-40B4-BE49-F238E27FC236}">
                <a16:creationId xmlns:a16="http://schemas.microsoft.com/office/drawing/2014/main" id="{C41467F7-D791-46D3-B8B6-85E24C87F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7120" y="1717040"/>
            <a:ext cx="10160000" cy="4511040"/>
          </a:xfrm>
        </p:spPr>
      </p:pic>
    </p:spTree>
    <p:extLst>
      <p:ext uri="{BB962C8B-B14F-4D97-AF65-F5344CB8AC3E}">
        <p14:creationId xmlns:p14="http://schemas.microsoft.com/office/powerpoint/2010/main" val="2467748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5F866-F538-487F-AFEE-3281A377499B}"/>
              </a:ext>
            </a:extLst>
          </p:cNvPr>
          <p:cNvSpPr>
            <a:spLocks noGrp="1"/>
          </p:cNvSpPr>
          <p:nvPr>
            <p:ph type="title"/>
          </p:nvPr>
        </p:nvSpPr>
        <p:spPr>
          <a:xfrm>
            <a:off x="1295402" y="619759"/>
            <a:ext cx="9601196" cy="863601"/>
          </a:xfrm>
        </p:spPr>
        <p:txBody>
          <a:bodyPr/>
          <a:lstStyle/>
          <a:p>
            <a:r>
              <a:rPr lang="en-US" dirty="0"/>
              <a:t>IMPLEMENTATION</a:t>
            </a:r>
            <a:endParaRPr lang="en-IN" dirty="0"/>
          </a:p>
        </p:txBody>
      </p:sp>
      <p:pic>
        <p:nvPicPr>
          <p:cNvPr id="5" name="Content Placeholder 4">
            <a:extLst>
              <a:ext uri="{FF2B5EF4-FFF2-40B4-BE49-F238E27FC236}">
                <a16:creationId xmlns:a16="http://schemas.microsoft.com/office/drawing/2014/main" id="{3910D9D4-1F01-4BB7-BD32-B200FC1723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3440" y="1686560"/>
            <a:ext cx="10556240" cy="4551681"/>
          </a:xfrm>
        </p:spPr>
      </p:pic>
    </p:spTree>
    <p:extLst>
      <p:ext uri="{BB962C8B-B14F-4D97-AF65-F5344CB8AC3E}">
        <p14:creationId xmlns:p14="http://schemas.microsoft.com/office/powerpoint/2010/main" val="261168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332D2-5F01-4429-88CC-DFAF305F2A82}"/>
              </a:ext>
            </a:extLst>
          </p:cNvPr>
          <p:cNvSpPr>
            <a:spLocks noGrp="1"/>
          </p:cNvSpPr>
          <p:nvPr>
            <p:ph type="title"/>
          </p:nvPr>
        </p:nvSpPr>
        <p:spPr>
          <a:xfrm>
            <a:off x="1295402" y="528320"/>
            <a:ext cx="9601196" cy="1209041"/>
          </a:xfrm>
        </p:spPr>
        <p:txBody>
          <a:bodyPr>
            <a:normAutofit/>
          </a:bodyPr>
          <a:lstStyle/>
          <a:p>
            <a:r>
              <a:rPr lang="en-US" dirty="0"/>
              <a:t>IMPLEMENTATION</a:t>
            </a:r>
            <a:endParaRPr lang="en-IN" dirty="0"/>
          </a:p>
        </p:txBody>
      </p:sp>
      <p:pic>
        <p:nvPicPr>
          <p:cNvPr id="7" name="Content Placeholder 6">
            <a:extLst>
              <a:ext uri="{FF2B5EF4-FFF2-40B4-BE49-F238E27FC236}">
                <a16:creationId xmlns:a16="http://schemas.microsoft.com/office/drawing/2014/main" id="{BF8C3A01-6E3A-4CCE-8357-EE40EA29A3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3600" y="1737361"/>
            <a:ext cx="10495280" cy="4480559"/>
          </a:xfrm>
        </p:spPr>
      </p:pic>
    </p:spTree>
    <p:extLst>
      <p:ext uri="{BB962C8B-B14F-4D97-AF65-F5344CB8AC3E}">
        <p14:creationId xmlns:p14="http://schemas.microsoft.com/office/powerpoint/2010/main" val="2630797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C8B5-E0AC-46BA-BD5B-6455A9CF3638}"/>
              </a:ext>
            </a:extLst>
          </p:cNvPr>
          <p:cNvSpPr>
            <a:spLocks noGrp="1"/>
          </p:cNvSpPr>
          <p:nvPr>
            <p:ph type="title"/>
          </p:nvPr>
        </p:nvSpPr>
        <p:spPr>
          <a:xfrm>
            <a:off x="1295402" y="528320"/>
            <a:ext cx="9601196" cy="1178561"/>
          </a:xfrm>
        </p:spPr>
        <p:txBody>
          <a:bodyPr>
            <a:normAutofit/>
          </a:bodyPr>
          <a:lstStyle/>
          <a:p>
            <a:r>
              <a:rPr lang="en-US" dirty="0"/>
              <a:t>IMPLEMENTATION</a:t>
            </a:r>
            <a:endParaRPr lang="en-IN" dirty="0"/>
          </a:p>
        </p:txBody>
      </p:sp>
      <p:pic>
        <p:nvPicPr>
          <p:cNvPr id="5" name="Content Placeholder 4">
            <a:extLst>
              <a:ext uri="{FF2B5EF4-FFF2-40B4-BE49-F238E27FC236}">
                <a16:creationId xmlns:a16="http://schemas.microsoft.com/office/drawing/2014/main" id="{D01310E5-EE02-461E-B515-511941ED24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9640" y="1706881"/>
            <a:ext cx="10332719" cy="4531359"/>
          </a:xfrm>
        </p:spPr>
      </p:pic>
    </p:spTree>
    <p:extLst>
      <p:ext uri="{BB962C8B-B14F-4D97-AF65-F5344CB8AC3E}">
        <p14:creationId xmlns:p14="http://schemas.microsoft.com/office/powerpoint/2010/main" val="2550342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88F7F-D715-49B4-94E2-1087B63E3901}"/>
              </a:ext>
            </a:extLst>
          </p:cNvPr>
          <p:cNvSpPr>
            <a:spLocks noGrp="1"/>
          </p:cNvSpPr>
          <p:nvPr>
            <p:ph type="title"/>
          </p:nvPr>
        </p:nvSpPr>
        <p:spPr>
          <a:xfrm>
            <a:off x="1295402" y="386080"/>
            <a:ext cx="9601196" cy="1117601"/>
          </a:xfrm>
        </p:spPr>
        <p:txBody>
          <a:bodyPr>
            <a:normAutofit/>
          </a:bodyPr>
          <a:lstStyle/>
          <a:p>
            <a:r>
              <a:rPr lang="en-US" dirty="0"/>
              <a:t>IMPLEMENTATION</a:t>
            </a:r>
            <a:endParaRPr lang="en-IN" dirty="0"/>
          </a:p>
        </p:txBody>
      </p:sp>
      <p:pic>
        <p:nvPicPr>
          <p:cNvPr id="5" name="Content Placeholder 4">
            <a:extLst>
              <a:ext uri="{FF2B5EF4-FFF2-40B4-BE49-F238E27FC236}">
                <a16:creationId xmlns:a16="http://schemas.microsoft.com/office/drawing/2014/main" id="{56333658-318E-4136-A4A2-671D5FE663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5039" y="1503681"/>
            <a:ext cx="10424161" cy="4734559"/>
          </a:xfrm>
        </p:spPr>
      </p:pic>
    </p:spTree>
    <p:extLst>
      <p:ext uri="{BB962C8B-B14F-4D97-AF65-F5344CB8AC3E}">
        <p14:creationId xmlns:p14="http://schemas.microsoft.com/office/powerpoint/2010/main" val="4189269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87490-1DAE-489F-928C-7387D4534E10}"/>
              </a:ext>
            </a:extLst>
          </p:cNvPr>
          <p:cNvSpPr>
            <a:spLocks noGrp="1"/>
          </p:cNvSpPr>
          <p:nvPr>
            <p:ph type="ctrTitle"/>
          </p:nvPr>
        </p:nvSpPr>
        <p:spPr/>
        <p:txBody>
          <a:bodyPr/>
          <a:lstStyle/>
          <a:p>
            <a:r>
              <a:rPr lang="en-US" b="1" dirty="0"/>
              <a:t>THANK YOU</a:t>
            </a:r>
            <a:endParaRPr lang="en-IN" b="1" dirty="0"/>
          </a:p>
        </p:txBody>
      </p:sp>
    </p:spTree>
    <p:extLst>
      <p:ext uri="{BB962C8B-B14F-4D97-AF65-F5344CB8AC3E}">
        <p14:creationId xmlns:p14="http://schemas.microsoft.com/office/powerpoint/2010/main" val="1549718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95650-F639-423C-B337-79206771162C}"/>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Company Profile (QC Trip LLP)</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8E533EE-5E0D-4E6E-9E31-B7E66CB38FB5}"/>
              </a:ext>
            </a:extLst>
          </p:cNvPr>
          <p:cNvSpPr>
            <a:spLocks noGrp="1"/>
          </p:cNvSpPr>
          <p:nvPr>
            <p:ph idx="1"/>
          </p:nvPr>
        </p:nvSpPr>
        <p:spPr>
          <a:xfrm>
            <a:off x="680321" y="2600325"/>
            <a:ext cx="9613861" cy="3335864"/>
          </a:xfrm>
        </p:spPr>
        <p:txBody>
          <a:bodyPr/>
          <a:lstStyle/>
          <a:p>
            <a:r>
              <a:rPr lang="en-US" noProof="1">
                <a:latin typeface="Times New Roman" panose="02020603050405020304" pitchFamily="18" charset="0"/>
                <a:cs typeface="Times New Roman" panose="02020603050405020304" pitchFamily="18" charset="0"/>
              </a:rPr>
              <a:t>QC TRIP is a travel management company based in Guwahati, Assam.</a:t>
            </a:r>
          </a:p>
          <a:p>
            <a:r>
              <a:rPr lang="en-US" noProof="1">
                <a:latin typeface="Times New Roman" panose="02020603050405020304" pitchFamily="18" charset="0"/>
                <a:cs typeface="Times New Roman" panose="02020603050405020304" pitchFamily="18" charset="0"/>
              </a:rPr>
              <a:t>Qc trip aims to provide the best service at best price.</a:t>
            </a:r>
          </a:p>
          <a:p>
            <a:r>
              <a:rPr lang="en-US" noProof="1">
                <a:latin typeface="Times New Roman" panose="02020603050405020304" pitchFamily="18" charset="0"/>
                <a:cs typeface="Times New Roman" panose="02020603050405020304" pitchFamily="18" charset="0"/>
              </a:rPr>
              <a:t>The main focus of the QC TRIP is to enhance the booking and travel experience through affordable pricing and complementary services.</a:t>
            </a:r>
          </a:p>
          <a:p>
            <a:r>
              <a:rPr lang="en-US" noProof="1">
                <a:latin typeface="Times New Roman" panose="02020603050405020304" pitchFamily="18" charset="0"/>
                <a:cs typeface="Times New Roman" panose="02020603050405020304" pitchFamily="18" charset="0"/>
              </a:rPr>
              <a:t>We can use QC TRIP on the web portal as well as on its application.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5446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960880" y="965200"/>
            <a:ext cx="7586073" cy="1371600"/>
          </a:xfrm>
        </p:spPr>
        <p:txBody>
          <a:bodyPr>
            <a:normAutofit/>
          </a:bodyPr>
          <a:lstStyle/>
          <a:p>
            <a:r>
              <a:rPr lang="en-IN" b="1" dirty="0">
                <a:latin typeface="Times New Roman" panose="02020603050405020304" pitchFamily="18" charset="0"/>
                <a:cs typeface="Times New Roman" panose="02020603050405020304" pitchFamily="18" charset="0"/>
              </a:rPr>
              <a:t>Abstract</a:t>
            </a:r>
            <a:endParaRPr lang="en-US" altLang="en-US" b="1" dirty="0">
              <a:solidFill>
                <a:srgbClr val="00B0F0"/>
              </a:solidFill>
              <a:latin typeface="Times New Roman" panose="02020603050405020304" pitchFamily="18" charset="0"/>
              <a:cs typeface="Times New Roman" panose="02020603050405020304" pitchFamily="18" charset="0"/>
            </a:endParaRPr>
          </a:p>
        </p:txBody>
      </p:sp>
      <p:sp>
        <p:nvSpPr>
          <p:cNvPr id="6147" name="Rectangle 3"/>
          <p:cNvSpPr>
            <a:spLocks noGrp="1" noChangeArrowheads="1"/>
          </p:cNvSpPr>
          <p:nvPr>
            <p:ph idx="1"/>
          </p:nvPr>
        </p:nvSpPr>
        <p:spPr>
          <a:xfrm>
            <a:off x="609600" y="2550159"/>
            <a:ext cx="10215282" cy="4570961"/>
          </a:xfrm>
        </p:spPr>
        <p:txBody>
          <a:bodyPr>
            <a:normAutofit/>
          </a:bodyPr>
          <a:lstStyle/>
          <a:p>
            <a:pPr algn="just"/>
            <a:r>
              <a:rPr lang="en-US" dirty="0">
                <a:latin typeface="Times New Roman" panose="02020603050405020304" pitchFamily="18" charset="0"/>
                <a:cs typeface="Times New Roman" panose="02020603050405020304" pitchFamily="18" charset="0"/>
              </a:rPr>
              <a:t>Almost people love to travel from one place to another.</a:t>
            </a:r>
          </a:p>
          <a:p>
            <a:pPr algn="just"/>
            <a:r>
              <a:rPr lang="en-US" dirty="0">
                <a:latin typeface="Times New Roman" panose="02020603050405020304" pitchFamily="18" charset="0"/>
                <a:cs typeface="Times New Roman" panose="02020603050405020304" pitchFamily="18" charset="0"/>
              </a:rPr>
              <a:t>Need for the tourism management that can manage tourism information.</a:t>
            </a:r>
          </a:p>
          <a:p>
            <a:pPr algn="just"/>
            <a:r>
              <a:rPr lang="en-US" dirty="0">
                <a:latin typeface="Times New Roman" panose="02020603050405020304" pitchFamily="18" charset="0"/>
                <a:cs typeface="Times New Roman" panose="02020603050405020304" pitchFamily="18" charset="0"/>
              </a:rPr>
              <a:t>Dynamic website for tourism business.</a:t>
            </a:r>
          </a:p>
          <a:p>
            <a:pPr algn="just"/>
            <a:r>
              <a:rPr lang="en-US" dirty="0">
                <a:latin typeface="Times New Roman" panose="02020603050405020304" pitchFamily="18" charset="0"/>
                <a:cs typeface="Times New Roman" panose="02020603050405020304" pitchFamily="18" charset="0"/>
              </a:rPr>
              <a:t>Designed for travel agencies for managing tour packages.</a:t>
            </a:r>
          </a:p>
          <a:p>
            <a:pPr algn="just"/>
            <a:r>
              <a:rPr lang="en-US" dirty="0">
                <a:latin typeface="Times New Roman" panose="02020603050405020304" pitchFamily="18" charset="0"/>
                <a:cs typeface="Times New Roman" panose="02020603050405020304" pitchFamily="18" charset="0"/>
              </a:rPr>
              <a:t>Updating and upgrading of tour packages.</a:t>
            </a:r>
          </a:p>
          <a:p>
            <a:pPr algn="just"/>
            <a:r>
              <a:rPr lang="en-US" dirty="0">
                <a:latin typeface="Times New Roman" panose="02020603050405020304" pitchFamily="18" charset="0"/>
                <a:cs typeface="Times New Roman" panose="02020603050405020304" pitchFamily="18" charset="0"/>
              </a:rPr>
              <a:t>Customer can find right tour under budget.</a:t>
            </a:r>
          </a:p>
          <a:p>
            <a:pPr algn="just"/>
            <a:r>
              <a:rPr lang="en-US" dirty="0">
                <a:latin typeface="Times New Roman" panose="02020603050405020304" pitchFamily="18" charset="0"/>
                <a:cs typeface="Times New Roman" panose="02020603050405020304" pitchFamily="18" charset="0"/>
              </a:rPr>
              <a:t>Secure, reliable and fast management .</a:t>
            </a:r>
          </a:p>
          <a:p>
            <a:pPr marL="0" indent="0" algn="just">
              <a:buNone/>
            </a:pPr>
            <a:r>
              <a:rPr lang="en-US"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012289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092960" y="772160"/>
            <a:ext cx="7453993" cy="1584960"/>
          </a:xfrm>
        </p:spPr>
        <p:txBody>
          <a:bodyPr/>
          <a:lstStyle/>
          <a:p>
            <a:r>
              <a:rPr lang="en-IN" altLang="en-US" b="1" dirty="0">
                <a:solidFill>
                  <a:schemeClr val="tx1"/>
                </a:solidFill>
                <a:latin typeface="Times New Roman" panose="02020603050405020304" pitchFamily="18" charset="0"/>
                <a:cs typeface="Times New Roman" panose="02020603050405020304" pitchFamily="18" charset="0"/>
              </a:rPr>
              <a:t>Introduction</a:t>
            </a:r>
            <a:endParaRPr lang="en-US" altLang="en-US" dirty="0">
              <a:solidFill>
                <a:schemeClr val="tx1"/>
              </a:solidFill>
              <a:latin typeface="Times New Roman" panose="02020603050405020304" pitchFamily="18" charset="0"/>
              <a:cs typeface="Times New Roman" panose="02020603050405020304" pitchFamily="18" charset="0"/>
            </a:endParaRPr>
          </a:p>
        </p:txBody>
      </p:sp>
      <p:sp>
        <p:nvSpPr>
          <p:cNvPr id="6147" name="Rectangle 3"/>
          <p:cNvSpPr>
            <a:spLocks noGrp="1" noChangeArrowheads="1"/>
          </p:cNvSpPr>
          <p:nvPr>
            <p:ph idx="1"/>
          </p:nvPr>
        </p:nvSpPr>
        <p:spPr>
          <a:xfrm>
            <a:off x="609600" y="2682240"/>
            <a:ext cx="10215282" cy="4580198"/>
          </a:xfrm>
        </p:spPr>
        <p:txBody>
          <a:bodyPr>
            <a:normAutofit/>
          </a:bodyPr>
          <a:lstStyle/>
          <a:p>
            <a:pPr algn="just"/>
            <a:r>
              <a:rPr lang="en-US" dirty="0">
                <a:latin typeface="Times New Roman" panose="02020603050405020304" pitchFamily="18" charset="0"/>
                <a:cs typeface="Times New Roman" panose="02020603050405020304" pitchFamily="18" charset="0"/>
              </a:rPr>
              <a:t>Project used to automate all process of travel and tourism.</a:t>
            </a:r>
          </a:p>
          <a:p>
            <a:pPr algn="just"/>
            <a:r>
              <a:rPr lang="en-US" dirty="0">
                <a:latin typeface="Times New Roman" panose="02020603050405020304" pitchFamily="18" charset="0"/>
                <a:cs typeface="Times New Roman" panose="02020603050405020304" pitchFamily="18" charset="0"/>
              </a:rPr>
              <a:t>Book the tour from anywhere in world with single dynamic website.</a:t>
            </a:r>
          </a:p>
          <a:p>
            <a:pPr algn="just"/>
            <a:r>
              <a:rPr lang="en-US" dirty="0">
                <a:latin typeface="Times New Roman" panose="02020603050405020304" pitchFamily="18" charset="0"/>
                <a:cs typeface="Times New Roman" panose="02020603050405020304" pitchFamily="18" charset="0"/>
              </a:rPr>
              <a:t>Easiest platform allow user to access all details such as locations, events.</a:t>
            </a:r>
          </a:p>
          <a:p>
            <a:pPr algn="just"/>
            <a:r>
              <a:rPr lang="en-US" dirty="0">
                <a:latin typeface="Times New Roman" panose="02020603050405020304" pitchFamily="18" charset="0"/>
                <a:cs typeface="Times New Roman" panose="02020603050405020304" pitchFamily="18" charset="0"/>
              </a:rPr>
              <a:t>Convenience and secure way of travelling.</a:t>
            </a:r>
          </a:p>
          <a:p>
            <a:pPr algn="just"/>
            <a:r>
              <a:rPr lang="en-US" dirty="0">
                <a:latin typeface="Times New Roman" panose="02020603050405020304" pitchFamily="18" charset="0"/>
                <a:cs typeface="Times New Roman" panose="02020603050405020304" pitchFamily="18" charset="0"/>
              </a:rPr>
              <a:t>With e-ticketing ,all associated information stored digitally.</a:t>
            </a:r>
          </a:p>
          <a:p>
            <a:pPr algn="just"/>
            <a:r>
              <a:rPr lang="en-US" dirty="0">
                <a:latin typeface="Times New Roman" panose="02020603050405020304" pitchFamily="18" charset="0"/>
                <a:cs typeface="Times New Roman" panose="02020603050405020304" pitchFamily="18" charset="0"/>
              </a:rPr>
              <a:t>Enables all travel related information operations .</a:t>
            </a:r>
          </a:p>
          <a:p>
            <a:pPr algn="just"/>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lvl="1" algn="just"/>
            <a:endParaRPr lang="en-IN" sz="2400" dirty="0">
              <a:latin typeface="Times New Roman" panose="02020603050405020304" pitchFamily="18" charset="0"/>
              <a:cs typeface="Times New Roman" panose="02020603050405020304" pitchFamily="18" charset="0"/>
            </a:endParaRPr>
          </a:p>
          <a:p>
            <a:pPr lvl="1" algn="just"/>
            <a:endParaRPr lang="en-IN" sz="2400" dirty="0">
              <a:latin typeface="Times New Roman" panose="02020603050405020304" pitchFamily="18" charset="0"/>
              <a:cs typeface="Times New Roman" panose="02020603050405020304" pitchFamily="18" charset="0"/>
            </a:endParaRPr>
          </a:p>
          <a:p>
            <a:pPr lvl="1"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4603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F6439-5514-4930-8C64-C14E4EA6DAF9}"/>
              </a:ext>
            </a:extLst>
          </p:cNvPr>
          <p:cNvSpPr>
            <a:spLocks noGrp="1"/>
          </p:cNvSpPr>
          <p:nvPr>
            <p:ph type="title"/>
          </p:nvPr>
        </p:nvSpPr>
        <p:spPr>
          <a:xfrm>
            <a:off x="1295402" y="982133"/>
            <a:ext cx="9601196" cy="1171788"/>
          </a:xfrm>
        </p:spPr>
        <p:txBody>
          <a:bodyPr/>
          <a:lstStyle/>
          <a:p>
            <a:r>
              <a:rPr lang="en-US" dirty="0"/>
              <a:t>Domain</a:t>
            </a:r>
            <a:endParaRPr lang="en-IN" dirty="0"/>
          </a:p>
        </p:txBody>
      </p:sp>
      <p:sp>
        <p:nvSpPr>
          <p:cNvPr id="3" name="Content Placeholder 2">
            <a:extLst>
              <a:ext uri="{FF2B5EF4-FFF2-40B4-BE49-F238E27FC236}">
                <a16:creationId xmlns:a16="http://schemas.microsoft.com/office/drawing/2014/main" id="{5E44CEA8-2157-438C-808C-E51112E323F5}"/>
              </a:ext>
            </a:extLst>
          </p:cNvPr>
          <p:cNvSpPr>
            <a:spLocks noGrp="1"/>
          </p:cNvSpPr>
          <p:nvPr>
            <p:ph idx="1"/>
          </p:nvPr>
        </p:nvSpPr>
        <p:spPr>
          <a:xfrm>
            <a:off x="1451579" y="2499360"/>
            <a:ext cx="9603275" cy="3677920"/>
          </a:xfrm>
        </p:spPr>
        <p:txBody>
          <a:bodyPr>
            <a:normAutofit/>
          </a:bodyPr>
          <a:lstStyle/>
          <a:p>
            <a:r>
              <a:rPr lang="en-US" dirty="0"/>
              <a:t>Web Development :  Web development is the work involved in developing a website for the Internet or an intranet. Web development can range from developing a simple single static page of plain text to complex web applications, electronic businesses, and social network services.</a:t>
            </a:r>
          </a:p>
          <a:p>
            <a:pPr marL="0" indent="0">
              <a:buNone/>
            </a:pPr>
            <a:r>
              <a:rPr lang="en-US" dirty="0"/>
              <a:t>Front-end web development is responsible for the look and feel of a website. This means how colors, type, icons, and images appear. Increasingly, front-end development has to account for how a website looks on all devices, from desktop to tablet to phone. Typical programming languages include HTML, JavaScript, and CSS.</a:t>
            </a:r>
            <a:endParaRPr lang="en-IN" dirty="0"/>
          </a:p>
        </p:txBody>
      </p:sp>
    </p:spTree>
    <p:extLst>
      <p:ext uri="{BB962C8B-B14F-4D97-AF65-F5344CB8AC3E}">
        <p14:creationId xmlns:p14="http://schemas.microsoft.com/office/powerpoint/2010/main" val="473045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2CB0-1B5E-4D71-AD83-5E29DD63E19D}"/>
              </a:ext>
            </a:extLst>
          </p:cNvPr>
          <p:cNvSpPr>
            <a:spLocks noGrp="1"/>
          </p:cNvSpPr>
          <p:nvPr>
            <p:ph type="title"/>
          </p:nvPr>
        </p:nvSpPr>
        <p:spPr/>
        <p:txBody>
          <a:bodyPr/>
          <a:lstStyle/>
          <a:p>
            <a:r>
              <a:rPr lang="en-US" dirty="0"/>
              <a:t>Domain</a:t>
            </a:r>
            <a:endParaRPr lang="en-IN" dirty="0"/>
          </a:p>
        </p:txBody>
      </p:sp>
      <p:sp>
        <p:nvSpPr>
          <p:cNvPr id="3" name="Content Placeholder 2">
            <a:extLst>
              <a:ext uri="{FF2B5EF4-FFF2-40B4-BE49-F238E27FC236}">
                <a16:creationId xmlns:a16="http://schemas.microsoft.com/office/drawing/2014/main" id="{10D5B34D-B331-4F99-8C12-D739F7044D8F}"/>
              </a:ext>
            </a:extLst>
          </p:cNvPr>
          <p:cNvSpPr>
            <a:spLocks noGrp="1"/>
          </p:cNvSpPr>
          <p:nvPr>
            <p:ph idx="1"/>
          </p:nvPr>
        </p:nvSpPr>
        <p:spPr/>
        <p:txBody>
          <a:bodyPr>
            <a:normAutofit lnSpcReduction="10000"/>
          </a:bodyPr>
          <a:lstStyle/>
          <a:p>
            <a:r>
              <a:rPr lang="en-US" dirty="0"/>
              <a:t>Back-end web development is responsible for building and maintaining the code that runs a website. This code connects the website to the server and ensures that data flows properly to the website and that transactions are processed correctly. Typical programming languages include Java, PHP, and MySQL; newer tools include Python and Golang.</a:t>
            </a:r>
          </a:p>
          <a:p>
            <a:r>
              <a:rPr lang="en-US" dirty="0"/>
              <a:t>Full-stack web development covers both front-end and back-end responsibilities. Depending on the complexity of a website, a full-stack developer may be responsible for all facets of its development, from the server side to the user interface. </a:t>
            </a:r>
            <a:endParaRPr lang="en-IN" dirty="0"/>
          </a:p>
        </p:txBody>
      </p:sp>
    </p:spTree>
    <p:extLst>
      <p:ext uri="{BB962C8B-B14F-4D97-AF65-F5344CB8AC3E}">
        <p14:creationId xmlns:p14="http://schemas.microsoft.com/office/powerpoint/2010/main" val="2278812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8692-0602-4D0C-8BFA-B108E72EA756}"/>
              </a:ext>
            </a:extLst>
          </p:cNvPr>
          <p:cNvSpPr>
            <a:spLocks noGrp="1"/>
          </p:cNvSpPr>
          <p:nvPr>
            <p:ph type="title"/>
          </p:nvPr>
        </p:nvSpPr>
        <p:spPr/>
        <p:txBody>
          <a:bodyPr/>
          <a:lstStyle/>
          <a:p>
            <a:r>
              <a:rPr lang="en-US" sz="4400" dirty="0">
                <a:latin typeface="+mj-lt"/>
              </a:rPr>
              <a:t>HTML</a:t>
            </a:r>
          </a:p>
        </p:txBody>
      </p:sp>
      <p:sp>
        <p:nvSpPr>
          <p:cNvPr id="3" name="Content Placeholder 2">
            <a:extLst>
              <a:ext uri="{FF2B5EF4-FFF2-40B4-BE49-F238E27FC236}">
                <a16:creationId xmlns:a16="http://schemas.microsoft.com/office/drawing/2014/main" id="{5B342323-D3F6-4BFC-98DB-BBBB8AC5609F}"/>
              </a:ext>
            </a:extLst>
          </p:cNvPr>
          <p:cNvSpPr>
            <a:spLocks noGrp="1"/>
          </p:cNvSpPr>
          <p:nvPr>
            <p:ph idx="1"/>
          </p:nvPr>
        </p:nvSpPr>
        <p:spPr>
          <a:xfrm>
            <a:off x="1295401" y="2556932"/>
            <a:ext cx="9601196" cy="3721948"/>
          </a:xfrm>
        </p:spPr>
        <p:txBody>
          <a:bodyPr>
            <a:normAutofit/>
          </a:bodyPr>
          <a:lstStyle/>
          <a:p>
            <a:pPr algn="l"/>
            <a:r>
              <a:rPr lang="en-US" b="0" i="0" dirty="0">
                <a:solidFill>
                  <a:srgbClr val="000000"/>
                </a:solidFill>
                <a:effectLst/>
                <a:latin typeface="+mj-lt"/>
              </a:rPr>
              <a:t>HTML stands for Hyper Text Markup Language</a:t>
            </a:r>
          </a:p>
          <a:p>
            <a:pPr algn="l"/>
            <a:r>
              <a:rPr lang="en-US" b="0" i="0" dirty="0">
                <a:solidFill>
                  <a:srgbClr val="000000"/>
                </a:solidFill>
                <a:effectLst/>
                <a:latin typeface="+mj-lt"/>
              </a:rPr>
              <a:t>HTML is the standard markup language for creating Web pages</a:t>
            </a:r>
          </a:p>
          <a:p>
            <a:pPr algn="l"/>
            <a:r>
              <a:rPr lang="en-US" b="0" i="0" dirty="0">
                <a:solidFill>
                  <a:srgbClr val="000000"/>
                </a:solidFill>
                <a:effectLst/>
                <a:latin typeface="+mj-lt"/>
              </a:rPr>
              <a:t>HTML describes the structure of a Web page</a:t>
            </a:r>
          </a:p>
          <a:p>
            <a:pPr algn="l"/>
            <a:r>
              <a:rPr lang="en-US" b="0" i="0" dirty="0">
                <a:solidFill>
                  <a:srgbClr val="000000"/>
                </a:solidFill>
                <a:effectLst/>
                <a:latin typeface="+mj-lt"/>
              </a:rPr>
              <a:t>HTML consists of a series of elements</a:t>
            </a:r>
          </a:p>
          <a:p>
            <a:pPr algn="l"/>
            <a:r>
              <a:rPr lang="en-US" b="0" i="0" dirty="0">
                <a:solidFill>
                  <a:srgbClr val="000000"/>
                </a:solidFill>
                <a:effectLst/>
                <a:latin typeface="+mj-lt"/>
              </a:rPr>
              <a:t>HTML elements tell the browser how to display the content</a:t>
            </a:r>
          </a:p>
          <a:p>
            <a:pPr algn="l"/>
            <a:r>
              <a:rPr lang="en-US" b="0" i="0" dirty="0">
                <a:solidFill>
                  <a:srgbClr val="000000"/>
                </a:solidFill>
                <a:effectLst/>
                <a:latin typeface="+mj-lt"/>
              </a:rPr>
              <a:t>HTML elements label pieces of content such as "this is a heading", "this is a paragraph", "this is a link", etc.</a:t>
            </a:r>
          </a:p>
          <a:p>
            <a:endParaRPr lang="en-IN" dirty="0">
              <a:latin typeface="+mj-lt"/>
            </a:endParaRPr>
          </a:p>
        </p:txBody>
      </p:sp>
    </p:spTree>
    <p:extLst>
      <p:ext uri="{BB962C8B-B14F-4D97-AF65-F5344CB8AC3E}">
        <p14:creationId xmlns:p14="http://schemas.microsoft.com/office/powerpoint/2010/main" val="2448724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CEADD-9F2D-42DE-95F6-989DEA894104}"/>
              </a:ext>
            </a:extLst>
          </p:cNvPr>
          <p:cNvSpPr>
            <a:spLocks noGrp="1"/>
          </p:cNvSpPr>
          <p:nvPr>
            <p:ph type="title"/>
          </p:nvPr>
        </p:nvSpPr>
        <p:spPr/>
        <p:txBody>
          <a:bodyPr/>
          <a:lstStyle/>
          <a:p>
            <a:r>
              <a:rPr lang="en-US" sz="4400" dirty="0">
                <a:latin typeface="+mj-lt"/>
              </a:rPr>
              <a:t>CSS</a:t>
            </a:r>
          </a:p>
        </p:txBody>
      </p:sp>
      <p:sp>
        <p:nvSpPr>
          <p:cNvPr id="3" name="Content Placeholder 2">
            <a:extLst>
              <a:ext uri="{FF2B5EF4-FFF2-40B4-BE49-F238E27FC236}">
                <a16:creationId xmlns:a16="http://schemas.microsoft.com/office/drawing/2014/main" id="{B3C77640-B7C2-4BD3-9E6E-DF6820965E3C}"/>
              </a:ext>
            </a:extLst>
          </p:cNvPr>
          <p:cNvSpPr>
            <a:spLocks noGrp="1"/>
          </p:cNvSpPr>
          <p:nvPr>
            <p:ph idx="1"/>
          </p:nvPr>
        </p:nvSpPr>
        <p:spPr/>
        <p:txBody>
          <a:bodyPr>
            <a:noAutofit/>
          </a:bodyPr>
          <a:lstStyle/>
          <a:p>
            <a:pPr algn="l"/>
            <a:r>
              <a:rPr lang="en-US" b="0" i="0" dirty="0">
                <a:solidFill>
                  <a:srgbClr val="000000"/>
                </a:solidFill>
                <a:effectLst/>
                <a:latin typeface="+mj-lt"/>
              </a:rPr>
              <a:t>CSS stands for Cascading Style Sheets</a:t>
            </a:r>
          </a:p>
          <a:p>
            <a:pPr algn="l"/>
            <a:r>
              <a:rPr lang="en-US" b="0" i="0" dirty="0">
                <a:solidFill>
                  <a:srgbClr val="000000"/>
                </a:solidFill>
                <a:effectLst/>
                <a:latin typeface="+mj-lt"/>
              </a:rPr>
              <a:t>CSS describes how HTML elements are to be displayed on screen, paper, or in other media</a:t>
            </a:r>
          </a:p>
          <a:p>
            <a:pPr algn="l"/>
            <a:r>
              <a:rPr lang="en-US" b="0" i="0" dirty="0">
                <a:solidFill>
                  <a:srgbClr val="000000"/>
                </a:solidFill>
                <a:effectLst/>
                <a:latin typeface="+mj-lt"/>
              </a:rPr>
              <a:t>CSS saves a lot of work. It can control the layout of multiple web pages all at once</a:t>
            </a:r>
          </a:p>
          <a:p>
            <a:pPr algn="l"/>
            <a:r>
              <a:rPr lang="en-US" b="0" i="0" dirty="0">
                <a:solidFill>
                  <a:srgbClr val="000000"/>
                </a:solidFill>
                <a:effectLst/>
                <a:latin typeface="+mj-lt"/>
              </a:rPr>
              <a:t>External stylesheets are stored in CSS files</a:t>
            </a:r>
          </a:p>
          <a:p>
            <a:pPr algn="l"/>
            <a:r>
              <a:rPr lang="en-US" b="0" i="0" dirty="0">
                <a:solidFill>
                  <a:srgbClr val="000000"/>
                </a:solidFill>
                <a:effectLst/>
                <a:latin typeface="+mj-lt"/>
              </a:rPr>
              <a:t>CSS is used to define styles for your web pages, including the design, layout and variations in display for different devices and screen sizes.</a:t>
            </a:r>
          </a:p>
          <a:p>
            <a:endParaRPr lang="en-IN" dirty="0">
              <a:latin typeface="+mj-lt"/>
            </a:endParaRPr>
          </a:p>
        </p:txBody>
      </p:sp>
    </p:spTree>
    <p:extLst>
      <p:ext uri="{BB962C8B-B14F-4D97-AF65-F5344CB8AC3E}">
        <p14:creationId xmlns:p14="http://schemas.microsoft.com/office/powerpoint/2010/main" val="267993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C26A3-C67A-403F-BA84-B04116EF571D}"/>
              </a:ext>
            </a:extLst>
          </p:cNvPr>
          <p:cNvSpPr>
            <a:spLocks noGrp="1"/>
          </p:cNvSpPr>
          <p:nvPr>
            <p:ph type="title"/>
          </p:nvPr>
        </p:nvSpPr>
        <p:spPr/>
        <p:txBody>
          <a:bodyPr/>
          <a:lstStyle/>
          <a:p>
            <a:r>
              <a:rPr lang="en-US" sz="4400" dirty="0" err="1"/>
              <a:t>Javascript</a:t>
            </a:r>
            <a:endParaRPr lang="en-US" sz="4400" dirty="0"/>
          </a:p>
        </p:txBody>
      </p:sp>
      <p:sp>
        <p:nvSpPr>
          <p:cNvPr id="3" name="Content Placeholder 2">
            <a:extLst>
              <a:ext uri="{FF2B5EF4-FFF2-40B4-BE49-F238E27FC236}">
                <a16:creationId xmlns:a16="http://schemas.microsoft.com/office/drawing/2014/main" id="{6E9536C0-2007-4767-952C-ED56680DC178}"/>
              </a:ext>
            </a:extLst>
          </p:cNvPr>
          <p:cNvSpPr>
            <a:spLocks noGrp="1"/>
          </p:cNvSpPr>
          <p:nvPr>
            <p:ph idx="1"/>
          </p:nvPr>
        </p:nvSpPr>
        <p:spPr>
          <a:xfrm>
            <a:off x="1451579" y="2499360"/>
            <a:ext cx="9603275" cy="3820160"/>
          </a:xfrm>
        </p:spPr>
        <p:txBody>
          <a:bodyPr>
            <a:normAutofit/>
          </a:bodyPr>
          <a:lstStyle/>
          <a:p>
            <a:r>
              <a:rPr lang="en-US" dirty="0"/>
              <a:t>JavaScript, often abbreviated JS, is a programming language that is one of the core technologies of the World Wide Web, alongside HTML and CSS. Over 97% of websites use JavaScript on the client side for web page behavior, often incorporating third-party libraries.</a:t>
            </a:r>
          </a:p>
          <a:p>
            <a:r>
              <a:rPr lang="en-IN" dirty="0"/>
              <a:t>Light weight scripting language</a:t>
            </a:r>
          </a:p>
          <a:p>
            <a:r>
              <a:rPr lang="en-IN" dirty="0"/>
              <a:t>Object oriented programming support </a:t>
            </a:r>
          </a:p>
          <a:p>
            <a:r>
              <a:rPr lang="en-IN" dirty="0"/>
              <a:t>Platform independent </a:t>
            </a:r>
          </a:p>
          <a:p>
            <a:r>
              <a:rPr lang="en-IN" dirty="0"/>
              <a:t>Interpreted language</a:t>
            </a:r>
          </a:p>
        </p:txBody>
      </p:sp>
    </p:spTree>
    <p:extLst>
      <p:ext uri="{BB962C8B-B14F-4D97-AF65-F5344CB8AC3E}">
        <p14:creationId xmlns:p14="http://schemas.microsoft.com/office/powerpoint/2010/main" val="91168143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44</TotalTime>
  <Words>959</Words>
  <Application>Microsoft Office PowerPoint</Application>
  <PresentationFormat>Widescreen</PresentationFormat>
  <Paragraphs>86</Paragraphs>
  <Slides>19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Garamond</vt:lpstr>
      <vt:lpstr>Times New Roman</vt:lpstr>
      <vt:lpstr>Wingdings</vt:lpstr>
      <vt:lpstr>Organic</vt:lpstr>
      <vt:lpstr>PROJECT WORK-II</vt:lpstr>
      <vt:lpstr>Company Profile (QC Trip LLP)</vt:lpstr>
      <vt:lpstr>Abstract</vt:lpstr>
      <vt:lpstr>Introduction</vt:lpstr>
      <vt:lpstr>Domain</vt:lpstr>
      <vt:lpstr>Domain</vt:lpstr>
      <vt:lpstr>HTML</vt:lpstr>
      <vt:lpstr>CSS</vt:lpstr>
      <vt:lpstr>Javascript</vt:lpstr>
      <vt:lpstr>Bootstrap</vt:lpstr>
      <vt:lpstr>SQL</vt:lpstr>
      <vt:lpstr>System Domain</vt:lpstr>
      <vt:lpstr>IMPLEMENTATION</vt:lpstr>
      <vt:lpstr>IMPLEMENTATION</vt:lpstr>
      <vt:lpstr>IMPLEMENTATION</vt:lpstr>
      <vt:lpstr>IMPLEMENTATION</vt:lpstr>
      <vt:lpstr>IMPLEMENTATION</vt:lpstr>
      <vt:lpstr>IMPLEMENTATION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WORK-II</dc:title>
  <dc:creator>Pranay Garg</dc:creator>
  <cp:lastModifiedBy>Pranay Garg</cp:lastModifiedBy>
  <cp:revision>3</cp:revision>
  <dcterms:created xsi:type="dcterms:W3CDTF">2022-03-23T14:35:06Z</dcterms:created>
  <dcterms:modified xsi:type="dcterms:W3CDTF">2022-05-08T10:57:07Z</dcterms:modified>
</cp:coreProperties>
</file>